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9" r:id="rId2"/>
    <p:sldId id="360" r:id="rId3"/>
    <p:sldId id="361" r:id="rId4"/>
    <p:sldId id="368" r:id="rId5"/>
    <p:sldId id="369" r:id="rId6"/>
    <p:sldId id="330" r:id="rId7"/>
    <p:sldId id="357" r:id="rId8"/>
    <p:sldId id="328" r:id="rId9"/>
    <p:sldId id="323" r:id="rId10"/>
    <p:sldId id="331" r:id="rId11"/>
    <p:sldId id="332" r:id="rId12"/>
    <p:sldId id="333" r:id="rId13"/>
    <p:sldId id="329" r:id="rId14"/>
    <p:sldId id="324" r:id="rId15"/>
    <p:sldId id="334" r:id="rId16"/>
    <p:sldId id="362" r:id="rId17"/>
    <p:sldId id="359" r:id="rId18"/>
    <p:sldId id="363" r:id="rId19"/>
    <p:sldId id="364" r:id="rId20"/>
    <p:sldId id="365" r:id="rId21"/>
    <p:sldId id="366" r:id="rId22"/>
    <p:sldId id="367" r:id="rId23"/>
    <p:sldId id="358" r:id="rId24"/>
    <p:sldId id="346" r:id="rId25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1CBEFA-A3CC-42A3-9201-BDB0E3CDB023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6742A9-AC26-4A9E-A8F8-B0D8BC375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4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0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9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16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5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9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99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6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4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13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1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2F68D-B907-46A2-927F-219C84417104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4F05-01BB-4C63-8DF0-086DF4BFA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7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928100" cy="482453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введения ФГОС ДО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Глевицкая</a:t>
            </a:r>
            <a: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Вера Сергеевна,</a:t>
            </a:r>
            <a:b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психологических наук,</a:t>
            </a:r>
            <a:b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ОГБОУ ДПО </a:t>
            </a:r>
            <a:b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«Курский институт развития образования»</a:t>
            </a:r>
            <a:b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Курск</a:t>
            </a:r>
            <a:endParaRPr lang="ru-RU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229200"/>
            <a:ext cx="8568952" cy="1008112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29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</a:rPr>
              <a:t>Методическое </a:t>
            </a:r>
            <a:r>
              <a:rPr lang="ru-RU" sz="2800" b="1" dirty="0" smtClean="0">
                <a:latin typeface="Times New Roman" panose="02020603050405020304" pitchFamily="18" charset="0"/>
              </a:rPr>
              <a:t>сопровождение</a:t>
            </a: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  <p:sp>
        <p:nvSpPr>
          <p:cNvPr id="8" name="Прямоугольник 7"/>
          <p:cNvSpPr/>
          <p:nvPr/>
        </p:nvSpPr>
        <p:spPr>
          <a:xfrm>
            <a:off x="467544" y="764704"/>
            <a:ext cx="808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Нормативно-правовые задачи: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создание банка документации по вопросам введения ФГОС ДО, поддержание его в актуальном и оперативном состоянии, размещение его на сайтах органов управления образованием и муниципальных методических служб 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разработка методических рекомендаций по проектированию программы и созданию пакета локальных нормативно-правовых актов ДОО, обеспечивающих введение стандарта</a:t>
            </a:r>
          </a:p>
        </p:txBody>
      </p:sp>
    </p:spTree>
    <p:extLst>
      <p:ext uri="{BB962C8B-B14F-4D97-AF65-F5344CB8AC3E}">
        <p14:creationId xmlns:p14="http://schemas.microsoft.com/office/powerpoint/2010/main" val="18613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</a:rPr>
              <a:t>Методическое сопровождение разработки и реализации ООП</a:t>
            </a: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80520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Информационные задачи: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создание образовательной карты района, города с целью эффективной организации сетевого взаимодействия в рамках реализации ФГОС ДО;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предоставление информации о реализации ФГОС ДО (публичные отчеты, статистические данные, муниципальные программы развития системы образования).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13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</a:rPr>
              <a:t>Методическое сопровождение разработки и реализации ООП</a:t>
            </a: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80520"/>
          </a:xfrm>
        </p:spPr>
        <p:txBody>
          <a:bodyPr rtlCol="0">
            <a:normAutofit fontScale="85000" lnSpcReduction="20000"/>
          </a:bodyPr>
          <a:lstStyle/>
          <a:p>
            <a:pPr>
              <a:buNone/>
            </a:pPr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Консультационные задачи: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организация работы муниципального консультационного пункта по разработке и реализации ОП дошкольного образования;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обеспечение консультационной поддержки дошкольных образовательных организаций по вопросам введения ФГОС ДО; 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проведение обучающих, проектировочных, практико-ориентированных семинаров, дискуссионных площадок;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организация деятельности виртуальных методических кабинетов, проведение 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интернет-форумов;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проведение мастер-классов педагогов дошкольных образовательных организаций.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13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2800" b="1" i="1" dirty="0">
                <a:latin typeface="Times New Roman" panose="02020603050405020304" pitchFamily="18" charset="0"/>
              </a:rPr>
              <a:t>Новые формы методической работы на основе ИКТ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680520"/>
          </a:xfrm>
        </p:spPr>
        <p:txBody>
          <a:bodyPr rtlCol="0">
            <a:normAutofit/>
          </a:bodyPr>
          <a:lstStyle/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электронные рассылки материалов</a:t>
            </a: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он-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конференции, семинары</a:t>
            </a:r>
          </a:p>
          <a:p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скайп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-консультации; </a:t>
            </a: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мастер-классы, тематические консультации в интерактивном режиме на сайтах муниципальных методических служб;</a:t>
            </a: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виртуальные методические выставки образовательных ресурсов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altLang="ru-RU" sz="2800" b="1" dirty="0">
                <a:latin typeface="Times New Roman" pitchFamily="18" charset="0"/>
              </a:rPr>
              <a:t>Направления методического обеспечения введения ФГОС ДО на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itchFamily="18" charset="0"/>
              </a:rPr>
              <a:t>муниципальном уровне</a:t>
            </a:r>
            <a:br>
              <a:rPr lang="ru-RU" altLang="ru-RU" sz="2800" b="1" i="1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80520"/>
          </a:xfrm>
        </p:spPr>
        <p:txBody>
          <a:bodyPr rtlCol="0">
            <a:normAutofit/>
          </a:bodyPr>
          <a:lstStyle/>
          <a:p>
            <a:pPr defTabSz="91281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Методическое сопровождение разработки и реализации основных образовательных программ;</a:t>
            </a:r>
          </a:p>
          <a:p>
            <a:pPr defTabSz="912813">
              <a:lnSpc>
                <a:spcPct val="93000"/>
              </a:lnSpc>
              <a:spcBef>
                <a:spcPts val="1188"/>
              </a:spcBef>
              <a:spcAft>
                <a:spcPts val="9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Методическая работа с педагогическими кадрами, обеспечивающими введение ФГОС ДО;</a:t>
            </a:r>
          </a:p>
          <a:p>
            <a:pPr defTabSz="912813">
              <a:lnSpc>
                <a:spcPct val="93000"/>
              </a:lnSpc>
              <a:spcBef>
                <a:spcPts val="1188"/>
              </a:spcBef>
              <a:spcAft>
                <a:spcPts val="9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Поддержка образовательных организаций, их взаимодействие друг с другом и социальными партнерами;</a:t>
            </a:r>
          </a:p>
          <a:p>
            <a:pPr defTabSz="91281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Информационное сопровождение муниципальной системы образования и ДОО.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51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054232"/>
          </a:xfrm>
        </p:spPr>
        <p:txBody>
          <a:bodyPr rtlCol="0">
            <a:normAutofit fontScale="85000" lnSpcReduction="20000"/>
          </a:bodyPr>
          <a:lstStyle/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банка данных нормативно-правовых документов федерального, регионального, муниципального уровней, локальных актов, регламентирующих введение и реализацию ФГОС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плана методического сопровождения  введения ФГОС   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непрерывного повышения квалификации по проблеме введения ФГОС; повышение квалификации педагогических работников через систему внутреннего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инструктивно-методических совещаний и обучающих семинаров по вопросам введения ФГОС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93891" y="6054340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467544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Приоритетные направления методического обеспечения введения ФГОС ДО в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дошкольной образовательной организации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13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054232"/>
          </a:xfrm>
        </p:spPr>
        <p:txBody>
          <a:bodyPr rtlCol="0">
            <a:normAutofit fontScale="85000" lnSpcReduction="20000"/>
          </a:bodyPr>
          <a:lstStyle/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банка данных нормативно-правовых документов федерального, регионального, муниципального уровней, локальных актов, регламентирующих введение и реализацию ФГОС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плана методического сопровождения  введения ФГОС   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непрерывного повышения квалификации по проблеме введения ФГОС; повышение квалификации педагогических работников через систему внутреннего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algn="just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инструктивно-методических совещаний и обучающих семинаров по вопросам введения ФГОС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93891" y="6054340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467544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Приоритетные направления методического обеспечения введения ФГОС ДО в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дошкольной образовательной организации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250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ОБЕСПЕЧЕНИЕ ВВЕДЕНИЯ ФГОС ДО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842212"/>
              </p:ext>
            </p:extLst>
          </p:nvPr>
        </p:nvGraphicFramePr>
        <p:xfrm>
          <a:off x="500063" y="1000125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125"/>
                <a:gridCol w="6647475"/>
              </a:tblGrid>
              <a:tr h="5222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9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Положения о различных объектах инфраструктуры учреждения с учетом требований ФГОС ДО к образовательным учреждениям в части минимальной оснащенности  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-образовательного процесса и оборудования помещений.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-Положение о методическом кабинете (сопровождении)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(общие положения, задачи и направления деятельности методического кабинета, руководство и планирование работы методического кабинета, оснащение методического кабинета)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-Положение о музыкальном зале.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-Положение о физкультурном зале.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-Положение об изостудии.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т.д.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8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ОБЕСПЕЧЕНИЕ ВВЕДЕНИЯ ФГОС ДО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894315"/>
              </p:ext>
            </p:extLst>
          </p:nvPr>
        </p:nvGraphicFramePr>
        <p:xfrm>
          <a:off x="500063" y="1000125"/>
          <a:ext cx="8229600" cy="384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125"/>
                <a:gridCol w="6647475"/>
              </a:tblGrid>
              <a:tr h="5222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9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Положение об оплате труда и материальном стимулировании работников образовательного учреждения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2.Положение о распределении стимулирующей части фонда оплаты труда работников образовательного учреждения.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Получение лицензии на реализацию дополнительных образовательных услуг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4.Положение об оказании платных дополнительных образовательных услуг (постановление Правительства РФ от 15 августа 2013 г. N 706 "Об утверждении Правил оказания платных образовательных услуг").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26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ОБЕСПЕЧЕНИЕ ВВЕДЕНИЯ ФГОС ДО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377567"/>
              </p:ext>
            </p:extLst>
          </p:nvPr>
        </p:nvGraphicFramePr>
        <p:xfrm>
          <a:off x="500063" y="1000125"/>
          <a:ext cx="8229600" cy="373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125"/>
                <a:gridCol w="6647475"/>
              </a:tblGrid>
              <a:tr h="522218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9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Положение об организации и проведении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самообследования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публикация публичного отчета образовательного учреждения.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 об Интернет-сайте образовательного учреждения (Федеральный закон от 29.12.2012 №273-ФЗ, ст.29; постановление Правительства РФ от 10 июля 2013 г. N 582 "Об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организации")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26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ФГОС ДО устанавливает ТРЕБОВАНИЯ: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680520"/>
          </a:xfrm>
        </p:spPr>
        <p:txBody>
          <a:bodyPr rtlCol="0">
            <a:norm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структуре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Программы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условиям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включающим требования к психолого-педагогическим, кадровым, финансовым условиям и к предметно-пространственной среде;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результатам,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представленные в виде целевых ориентиров дошкольного образования.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28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ОБЕСПЕЧЕНИЕ ВВЕДЕНИЯ ФГОС ДО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25978"/>
              </p:ext>
            </p:extLst>
          </p:nvPr>
        </p:nvGraphicFramePr>
        <p:xfrm>
          <a:off x="500063" y="1000125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125"/>
                <a:gridCol w="6647475"/>
              </a:tblGrid>
              <a:tr h="5222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9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Кадровое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Должностные инструкции работников образовательного учреждения (приказ Министерства  здравоохранения и социального развития Российской Федерации от 26.08.2010 №761н «Об утверждении Единого квалификационного справочника должностей руководителей, специалистов и служащих»).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об утверждении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плана-графика повышения квалификации педагогических и руководящих работников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образовательного учреждения в связи с введением ФГОС ДО.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Приказы, положения об обобщении опыта участников конкурсных мероприятий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положения,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приказы о работе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тьюторов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наставников для молодых специалистов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26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ОБЕСПЕЧЕНИЕ ВВЕДЕНИЯ ФГОС ДО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514870"/>
              </p:ext>
            </p:extLst>
          </p:nvPr>
        </p:nvGraphicFramePr>
        <p:xfrm>
          <a:off x="434823" y="836712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125"/>
                <a:gridCol w="6647475"/>
              </a:tblGrid>
              <a:tr h="522218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деятельности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</a:t>
                      </a:r>
                      <a:r>
                        <a:rPr lang="ru-RU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914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Организационное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Устав образовательного учреждения (Федеральный закон от 29.12.2012 №273-ФЗ, ст.25).</a:t>
                      </a:r>
                      <a:b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2.Правила внутреннего распорядка образовательного учреждения.</a:t>
                      </a:r>
                      <a:b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3.Договор образовательного учреждения с учредителем.</a:t>
                      </a:r>
                      <a:b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4.Договор образовательного учреждения с родителями (законными представителями) воспитанников.</a:t>
                      </a:r>
                      <a:b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5.Приказ об утверждении плана-графика (сетевого графика, дорожной карты) введения ФГОС ДО в образовательном учреждении.</a:t>
                      </a:r>
                      <a:b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6.Приказ о создании в образовательном учреждении рабочей группы по введению ФГОС ДО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7.Приказ об организации семинаров по обучению педагогических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работников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Приказ об организации консультативной помощи родителям</a:t>
                      </a:r>
                    </a:p>
                    <a:p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26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ОБЕСПЕЧЕНИЕ ВВЕДЕНИЯ ФГОС ДО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909565"/>
              </p:ext>
            </p:extLst>
          </p:nvPr>
        </p:nvGraphicFramePr>
        <p:xfrm>
          <a:off x="500063" y="1000125"/>
          <a:ext cx="8229600" cy="384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125"/>
                <a:gridCol w="6647475"/>
              </a:tblGrid>
              <a:tr h="5222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9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Научно-методическое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Приказ об утверждении основной образовательной программы дошкольного образования образовательного учреждения (Федеральный закон от 29.12.2012 №273-ФЗ, ст.12).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Положение о системе внутреннего мониторинга качества образования в образовательном учреждении.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Приказ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 создании рабочей группы разработке профессионального стандарта педагога ДОО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Приказ об утверждении показателей  и критериях эффективности деятельности и т.д.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26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054232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Проведено анкетирование слушателей курсов о проблемах введения ФГОС ДО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Создана видеотека методических материалов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Подготовлено 90 модераторов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апробационных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площадок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4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площадках подготовлены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тьюторы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которые проводят самостоятельные выездные занятия.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ДОУ №4,7,12,14 г. Курчатова и ДОУ №33,76,77,97,98,116,122,128 г. Курска  принимают активное участие в формировании методической видеотеки и проведении курсов повышения квалификации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базе про-гимназии «Радуга» идет апробация модели образовательного процесса на основе примерной образовательной программы «Миры детства», в том числе работа по взаимодействию с родителями (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етский календарь)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Изданы методические рекомендации, обобщающие опыт работы детских садов г. Курчатова, г. Курска.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93891" y="6054340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467544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РЕЗУЛЬТАТИВНОСТЬ НАУЧНО-МЕТОДИЧЕСКОГО СОПРОВОЖДЕНИЯ ФГОС ДО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753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Фоны_для_през\novaya_shapka_sad5_kopiy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23"/>
          <a:stretch>
            <a:fillRect/>
          </a:stretch>
        </p:blipFill>
        <p:spPr bwMode="auto">
          <a:xfrm>
            <a:off x="573601" y="2924944"/>
            <a:ext cx="78914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914" y="1124744"/>
            <a:ext cx="7560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ЦЕЛИ ФГОС ДО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6805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 в получении дошкольного образования;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образования;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19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80520"/>
          </a:xfrm>
        </p:spPr>
        <p:txBody>
          <a:bodyPr rtlCol="0">
            <a:normAutofit fontScale="92500" lnSpcReduction="20000"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ФГОС ДО - главное не результат, а условия!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ФГОС ДО направлен на всестороннее развитие ребенка, носит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детоцентристский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характер.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Обеспечивает здоровье, безопасность и здоровый образ жизни ребенка.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изменяется 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Повышается степень ответственности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руководителя.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Сохраняется уникальность, специфика, вариативность дошкольного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детства.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Дошкольное детство не привязано 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24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72901" y="6049122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72901" y="47667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Разработчики ФГОС ДОШКОЛЬНОГО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против одной (единой) программы!</a:t>
            </a:r>
          </a:p>
          <a:p>
            <a:pPr marL="4572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Должна быть возможность выбора!</a:t>
            </a:r>
          </a:p>
          <a:p>
            <a:pPr marL="45720" lvl="0" indent="0"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образовательная программа (ООП) определяется как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lv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«Программа психолого-педагогической поддержки позитивной социализации и индивидуализации развития ребёнка,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 не обучения!»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не предусматривает проведение аттестации детей, оцениваются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условия, эффективность и качество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 с ребенком.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altLang="ru-RU" sz="2800" b="1" dirty="0">
                <a:latin typeface="Times New Roman" pitchFamily="18" charset="0"/>
              </a:rPr>
              <a:t>Задачи методических служб:</a:t>
            </a:r>
            <a:br>
              <a:rPr lang="ru-RU" altLang="ru-RU" sz="2800" b="1" dirty="0">
                <a:latin typeface="Times New Roman" pitchFamily="18" charset="0"/>
              </a:rPr>
            </a:b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80520"/>
          </a:xfrm>
        </p:spPr>
        <p:txBody>
          <a:bodyPr rtlCol="0">
            <a:normAutofit fontScale="92500" lnSpcReduction="10000"/>
          </a:bodyPr>
          <a:lstStyle/>
          <a:p>
            <a:pPr algn="just" defTabSz="912813">
              <a:lnSpc>
                <a:spcPct val="93000"/>
              </a:lnSpc>
              <a:spcBef>
                <a:spcPts val="1188"/>
              </a:spcBef>
              <a:spcAft>
                <a:spcPts val="9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 smtClean="0">
                <a:latin typeface="Times New Roman" pitchFamily="18" charset="0"/>
              </a:rPr>
              <a:t>- </a:t>
            </a:r>
            <a:r>
              <a:rPr lang="ru-RU" altLang="ru-RU" sz="2800" dirty="0">
                <a:latin typeface="Times New Roman" pitchFamily="18" charset="0"/>
              </a:rPr>
              <a:t>создание ЕИОС для доступа к информации для всех субъектов образовательного процесса;</a:t>
            </a:r>
          </a:p>
          <a:p>
            <a:pPr algn="just" defTabSz="912813">
              <a:lnSpc>
                <a:spcPct val="93000"/>
              </a:lnSpc>
              <a:spcBef>
                <a:spcPts val="1188"/>
              </a:spcBef>
              <a:spcAft>
                <a:spcPts val="9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- формирование банка педагогической информации, направленной на решении задач введения ФГОС ДО;</a:t>
            </a:r>
          </a:p>
          <a:p>
            <a:pPr algn="just" defTabSz="912813">
              <a:lnSpc>
                <a:spcPct val="93000"/>
              </a:lnSpc>
              <a:spcBef>
                <a:spcPts val="1188"/>
              </a:spcBef>
              <a:spcAft>
                <a:spcPts val="9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- анализ и обобщение опыта введения ФГОС ДО;</a:t>
            </a:r>
          </a:p>
          <a:p>
            <a:pPr algn="just" defTabSz="912813">
              <a:lnSpc>
                <a:spcPct val="93000"/>
              </a:lnSpc>
              <a:spcBef>
                <a:spcPts val="1188"/>
              </a:spcBef>
              <a:spcAft>
                <a:spcPts val="9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- распространение (выпуск и тиражирование) инновационного педагогического опыта;</a:t>
            </a:r>
          </a:p>
          <a:p>
            <a:pPr algn="just" defTabSz="912813">
              <a:lnSpc>
                <a:spcPct val="93000"/>
              </a:lnSpc>
              <a:spcBef>
                <a:spcPts val="1188"/>
              </a:spcBef>
              <a:spcAft>
                <a:spcPts val="9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ru-RU" altLang="ru-RU" sz="2800" dirty="0">
                <a:latin typeface="Times New Roman" pitchFamily="18" charset="0"/>
              </a:rPr>
              <a:t>- ознакомление и обеспечение педагогических работников с новинками  литературы по проблематике ФГОС ДО.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13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692696"/>
            <a:ext cx="8229600" cy="4680520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Формы  работы</a:t>
            </a: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305808" y="1268760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Мониторинг готовности ДОУ и результатов  перехода на ФГОС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Развитие дистанционных форм поддержки ДОУ, сетевых сообществ  педагогов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Повышение квалификации и переподготовка  педагогов  ( в </a:t>
            </a:r>
            <a:r>
              <a:rPr lang="ru-RU" sz="2400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т.ч</a:t>
            </a: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тьюторов</a:t>
            </a: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в районах)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Информационное и научно-методическое сопровождение  деятельности ДОУ – инновационных площадок по введению ФГОС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Подготовка  кейса  документов и методических разработок к внедрению ФГОС ДО ( на основе межведомственного взаимодействия)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Формирование </a:t>
            </a:r>
            <a:r>
              <a:rPr lang="ru-RU" sz="2400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медиатеки</a:t>
            </a: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банка инновационных  предложений  на основе платформы «Информация для всех» (виртуальный детский сад)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Диссеминация эффективного опыта </a:t>
            </a:r>
            <a:r>
              <a:rPr lang="ru-RU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ДОО</a:t>
            </a:r>
            <a:endParaRPr lang="ru-RU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ТРЕБОВАНИЯ К УСЛОВИЯМ РЕАЛИЗАЦИИ ПРОГРАММЫ</a:t>
            </a:r>
            <a:endParaRPr lang="ru-RU" sz="23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680520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Требования к психолого-педагогическим условиям реализации основной образовательной программы дошкольного образования</a:t>
            </a:r>
          </a:p>
          <a:p>
            <a:pPr>
              <a:buNone/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Требования к развивающей предметно-пространственной среде</a:t>
            </a:r>
          </a:p>
          <a:p>
            <a:pPr>
              <a:buNone/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основной образовательной программы дошкольного образования</a:t>
            </a:r>
          </a:p>
          <a:p>
            <a:pPr>
              <a:defRPr/>
            </a:pP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Требования к материально-техническим условиям реализации основной образовательной программы дошкольного образования</a:t>
            </a:r>
          </a:p>
          <a:p>
            <a:pPr>
              <a:buNone/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Требования к финансовым условиям реализации основной образовательной программы дошкольного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5756435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72901" y="6049122"/>
            <a:ext cx="8208912" cy="620688"/>
            <a:chOff x="1" y="6093297"/>
            <a:chExt cx="9143999" cy="764703"/>
          </a:xfrm>
        </p:grpSpPr>
        <p:pic>
          <p:nvPicPr>
            <p:cNvPr id="5" name="Изображение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07520"/>
              <a:ext cx="4572000" cy="750479"/>
            </a:xfrm>
            <a:prstGeom prst="rect">
              <a:avLst/>
            </a:prstGeom>
          </p:spPr>
        </p:pic>
        <p:pic>
          <p:nvPicPr>
            <p:cNvPr id="6" name="Изображение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5347" y="6093297"/>
              <a:ext cx="4658653" cy="764703"/>
            </a:xfrm>
            <a:prstGeom prst="rect">
              <a:avLst/>
            </a:prstGeom>
          </p:spPr>
        </p:pic>
      </p:grp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72901" y="476672"/>
            <a:ext cx="822960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400" dirty="0" smtClean="0"/>
              <a:t>МОДЕЛЬ ОБРАЗОВАТЕЛЬНОЙ ДЕЯТЕЛЬНОСТИ ДЕТЕЙ В ДОО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26219" y="1016794"/>
            <a:ext cx="8836025" cy="4608512"/>
            <a:chOff x="113" y="935"/>
            <a:chExt cx="5566" cy="2903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113" y="1842"/>
              <a:ext cx="1020" cy="1225"/>
            </a:xfrm>
            <a:prstGeom prst="hexagon">
              <a:avLst>
                <a:gd name="adj" fmla="val 25000"/>
                <a:gd name="vf" fmla="val 115470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1400">
                  <a:latin typeface="Tahoma" pitchFamily="34" charset="0"/>
                </a:rPr>
                <a:t>Принципы</a:t>
              </a:r>
            </a:p>
            <a:p>
              <a:pPr algn="ctr">
                <a:buFontTx/>
                <a:buChar char="-"/>
              </a:pPr>
              <a:r>
                <a:rPr lang="ru-RU" altLang="ru-RU">
                  <a:latin typeface="Tahoma" pitchFamily="34" charset="0"/>
                </a:rPr>
                <a:t>Развивающего </a:t>
              </a:r>
            </a:p>
            <a:p>
              <a:pPr algn="ctr"/>
              <a:r>
                <a:rPr lang="ru-RU" altLang="ru-RU">
                  <a:latin typeface="Tahoma" pitchFamily="34" charset="0"/>
                </a:rPr>
                <a:t>обучения;</a:t>
              </a:r>
            </a:p>
            <a:p>
              <a:pPr algn="ctr">
                <a:buFontTx/>
                <a:buChar char="-"/>
              </a:pPr>
              <a:r>
                <a:rPr lang="ru-RU" altLang="ru-RU">
                  <a:latin typeface="Tahoma" pitchFamily="34" charset="0"/>
                </a:rPr>
                <a:t>интеграции;</a:t>
              </a:r>
            </a:p>
            <a:p>
              <a:pPr algn="ctr">
                <a:buFontTx/>
                <a:buChar char="-"/>
              </a:pPr>
              <a:r>
                <a:rPr lang="ru-RU" altLang="ru-RU">
                  <a:latin typeface="Tahoma" pitchFamily="34" charset="0"/>
                </a:rPr>
                <a:t> научности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56" y="1797"/>
              <a:ext cx="1088" cy="590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1400">
                  <a:latin typeface="Tahoma" pitchFamily="34" charset="0"/>
                </a:rPr>
                <a:t>Совместная 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деятельность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воспитателя 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и ребенка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60" y="1797"/>
              <a:ext cx="1043" cy="590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1400">
                  <a:latin typeface="Tahoma" pitchFamily="34" charset="0"/>
                </a:rPr>
                <a:t>Самостоятельная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деятельность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детей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336" y="1842"/>
              <a:ext cx="1134" cy="862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1400" b="1">
                  <a:latin typeface="Tahoma" pitchFamily="34" charset="0"/>
                </a:rPr>
                <a:t>Ребенок: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овладение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интегративными</a:t>
              </a:r>
            </a:p>
            <a:p>
              <a:pPr algn="ctr"/>
              <a:r>
                <a:rPr lang="ru-RU" altLang="ru-RU" sz="1400">
                  <a:latin typeface="Tahoma" pitchFamily="34" charset="0"/>
                </a:rPr>
                <a:t>качествами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109" y="2795"/>
              <a:ext cx="1633" cy="318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1400" b="1">
                  <a:latin typeface="Tahoma" pitchFamily="34" charset="0"/>
                </a:rPr>
                <a:t>Формы работы</a:t>
              </a:r>
            </a:p>
          </p:txBody>
        </p:sp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431" y="935"/>
              <a:ext cx="5034" cy="77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b="1" dirty="0">
                  <a:latin typeface="Tahoma" pitchFamily="34" charset="0"/>
                </a:rPr>
                <a:t>Цель: </a:t>
              </a:r>
            </a:p>
            <a:p>
              <a:pPr algn="ctr" eaLnBrk="0" hangingPunct="0"/>
              <a:r>
                <a:rPr lang="ru-RU" altLang="ru-RU" sz="1400" dirty="0">
                  <a:latin typeface="Tahoma" pitchFamily="34" charset="0"/>
                </a:rPr>
                <a:t>создать оптимальные условия для </a:t>
              </a:r>
              <a:r>
                <a:rPr lang="ru-RU" altLang="ru-RU" sz="1400" dirty="0" err="1">
                  <a:latin typeface="Tahoma" pitchFamily="34" charset="0"/>
                </a:rPr>
                <a:t>компетентностного</a:t>
              </a:r>
              <a:r>
                <a:rPr lang="ru-RU" altLang="ru-RU" sz="1400" dirty="0">
                  <a:latin typeface="Tahoma" pitchFamily="34" charset="0"/>
                </a:rPr>
                <a:t> подхода в сфере социально-личностного </a:t>
              </a:r>
            </a:p>
            <a:p>
              <a:pPr algn="ctr" eaLnBrk="0" hangingPunct="0"/>
              <a:r>
                <a:rPr lang="ru-RU" altLang="ru-RU" sz="1400" dirty="0">
                  <a:latin typeface="Tahoma" pitchFamily="34" charset="0"/>
                </a:rPr>
                <a:t>развития дошкольников с учетом его физического и психического здоровья, </a:t>
              </a:r>
            </a:p>
            <a:p>
              <a:pPr algn="ctr" eaLnBrk="0" hangingPunct="0"/>
              <a:r>
                <a:rPr lang="ru-RU" altLang="ru-RU" sz="1400" dirty="0">
                  <a:latin typeface="Tahoma" pitchFamily="34" charset="0"/>
                </a:rPr>
                <a:t>интеллектуального развития для реализации  психолого-педагогической готовности </a:t>
              </a:r>
            </a:p>
            <a:p>
              <a:pPr algn="ctr" eaLnBrk="0" hangingPunct="0"/>
              <a:r>
                <a:rPr lang="ru-RU" altLang="ru-RU" sz="1400" dirty="0">
                  <a:latin typeface="Tahoma" pitchFamily="34" charset="0"/>
                </a:rPr>
                <a:t>к обучению в школе и адаптации окружающему социуму</a:t>
              </a:r>
            </a:p>
            <a:p>
              <a:pPr algn="ctr"/>
              <a:endParaRPr lang="ru-RU" altLang="ru-RU" sz="1400" dirty="0">
                <a:latin typeface="Tahoma" pitchFamily="34" charset="0"/>
              </a:endParaRPr>
            </a:p>
          </p:txBody>
        </p:sp>
        <p:sp>
          <p:nvSpPr>
            <p:cNvPr id="15" name="AutoShape 22"/>
            <p:cNvSpPr>
              <a:spLocks noChangeArrowheads="1"/>
            </p:cNvSpPr>
            <p:nvPr/>
          </p:nvSpPr>
          <p:spPr bwMode="auto">
            <a:xfrm>
              <a:off x="4014" y="3385"/>
              <a:ext cx="757" cy="408"/>
            </a:xfrm>
            <a:prstGeom prst="foldedCorner">
              <a:avLst>
                <a:gd name="adj" fmla="val 26287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1400">
                  <a:latin typeface="Tahoma" pitchFamily="34" charset="0"/>
                </a:rPr>
                <a:t>Чтение</a:t>
              </a:r>
            </a:p>
            <a:p>
              <a:pPr algn="ctr"/>
              <a:endParaRPr lang="ru-RU" altLang="ru-RU" sz="1400">
                <a:latin typeface="Tahoma" pitchFamily="34" charset="0"/>
              </a:endParaRPr>
            </a:p>
          </p:txBody>
        </p:sp>
        <p:sp>
          <p:nvSpPr>
            <p:cNvPr id="16" name="AutoShape 23"/>
            <p:cNvSpPr>
              <a:spLocks noChangeArrowheads="1"/>
            </p:cNvSpPr>
            <p:nvPr/>
          </p:nvSpPr>
          <p:spPr bwMode="auto">
            <a:xfrm>
              <a:off x="4876" y="3385"/>
              <a:ext cx="803" cy="408"/>
            </a:xfrm>
            <a:prstGeom prst="foldedCorner">
              <a:avLst>
                <a:gd name="adj" fmla="val 24407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dirty="0">
                <a:latin typeface="Arial" pitchFamily="34" charset="0"/>
              </a:endParaRPr>
            </a:p>
            <a:p>
              <a:pPr algn="ctr"/>
              <a:r>
                <a:rPr lang="ru-RU" altLang="ru-RU" sz="1400" dirty="0">
                  <a:latin typeface="Arial" pitchFamily="34" charset="0"/>
                </a:rPr>
                <a:t>Решение </a:t>
              </a:r>
            </a:p>
            <a:p>
              <a:pPr algn="ctr"/>
              <a:r>
                <a:rPr lang="ru-RU" altLang="ru-RU" sz="1400" dirty="0">
                  <a:latin typeface="Arial" pitchFamily="34" charset="0"/>
                </a:rPr>
                <a:t>проблемных </a:t>
              </a:r>
            </a:p>
            <a:p>
              <a:pPr algn="ctr"/>
              <a:r>
                <a:rPr lang="ru-RU" altLang="ru-RU" sz="1400" dirty="0">
                  <a:latin typeface="Arial" pitchFamily="34" charset="0"/>
                </a:rPr>
                <a:t>ситуаций</a:t>
              </a:r>
              <a:endParaRPr lang="ru-RU" altLang="ru-RU" sz="1400" dirty="0">
                <a:latin typeface="Tahoma" pitchFamily="34" charset="0"/>
              </a:endParaRPr>
            </a:p>
            <a:p>
              <a:pPr algn="ctr"/>
              <a:endParaRPr lang="ru-RU" altLang="ru-RU" dirty="0">
                <a:latin typeface="Tahoma" pitchFamily="34" charset="0"/>
              </a:endParaRPr>
            </a:p>
          </p:txBody>
        </p:sp>
        <p:sp>
          <p:nvSpPr>
            <p:cNvPr id="17" name="AutoShape 25"/>
            <p:cNvSpPr>
              <a:spLocks noChangeArrowheads="1"/>
            </p:cNvSpPr>
            <p:nvPr/>
          </p:nvSpPr>
          <p:spPr bwMode="auto">
            <a:xfrm>
              <a:off x="2925" y="3385"/>
              <a:ext cx="849" cy="453"/>
            </a:xfrm>
            <a:prstGeom prst="foldedCorner">
              <a:avLst>
                <a:gd name="adj" fmla="val 29444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latin typeface="Arial" pitchFamily="34" charset="0"/>
              </a:endParaRPr>
            </a:p>
            <a:p>
              <a:pPr algn="ctr"/>
              <a:r>
                <a:rPr lang="ru-RU" altLang="ru-RU" sz="1400">
                  <a:latin typeface="Arial" pitchFamily="34" charset="0"/>
                </a:rPr>
                <a:t>Беседа</a:t>
              </a:r>
            </a:p>
            <a:p>
              <a:pPr algn="ctr"/>
              <a:r>
                <a:rPr lang="ru-RU" altLang="ru-RU" sz="1400">
                  <a:latin typeface="Arial" pitchFamily="34" charset="0"/>
                </a:rPr>
                <a:t>разговор</a:t>
              </a:r>
              <a:endParaRPr lang="ru-RU" altLang="ru-RU" sz="1400">
                <a:latin typeface="Tahoma" pitchFamily="34" charset="0"/>
              </a:endParaRPr>
            </a:p>
            <a:p>
              <a:pPr algn="ctr"/>
              <a:endParaRPr lang="ru-RU" altLang="ru-RU" sz="1800">
                <a:latin typeface="Tahoma" pitchFamily="34" charset="0"/>
              </a:endParaRPr>
            </a:p>
          </p:txBody>
        </p:sp>
        <p:sp>
          <p:nvSpPr>
            <p:cNvPr id="18" name="AutoShape 27"/>
            <p:cNvSpPr>
              <a:spLocks noChangeArrowheads="1"/>
            </p:cNvSpPr>
            <p:nvPr/>
          </p:nvSpPr>
          <p:spPr bwMode="auto">
            <a:xfrm>
              <a:off x="1973" y="3385"/>
              <a:ext cx="849" cy="453"/>
            </a:xfrm>
            <a:prstGeom prst="foldedCorner">
              <a:avLst>
                <a:gd name="adj" fmla="val 29444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latin typeface="Arial" pitchFamily="34" charset="0"/>
              </a:endParaRPr>
            </a:p>
            <a:p>
              <a:pPr algn="ctr"/>
              <a:r>
                <a:rPr lang="ru-RU" altLang="ru-RU" sz="1400">
                  <a:latin typeface="Arial" pitchFamily="34" charset="0"/>
                </a:rPr>
                <a:t>Эксперимент-</a:t>
              </a:r>
            </a:p>
            <a:p>
              <a:pPr algn="ctr"/>
              <a:r>
                <a:rPr lang="ru-RU" altLang="ru-RU" sz="1400">
                  <a:latin typeface="Arial" pitchFamily="34" charset="0"/>
                </a:rPr>
                <a:t>тирование</a:t>
              </a:r>
            </a:p>
          </p:txBody>
        </p:sp>
        <p:sp>
          <p:nvSpPr>
            <p:cNvPr id="19" name="AutoShape 28"/>
            <p:cNvSpPr>
              <a:spLocks noChangeArrowheads="1"/>
            </p:cNvSpPr>
            <p:nvPr/>
          </p:nvSpPr>
          <p:spPr bwMode="auto">
            <a:xfrm>
              <a:off x="1066" y="3385"/>
              <a:ext cx="849" cy="453"/>
            </a:xfrm>
            <a:prstGeom prst="foldedCorner">
              <a:avLst>
                <a:gd name="adj" fmla="val 29444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latin typeface="Arial" pitchFamily="34" charset="0"/>
              </a:endParaRPr>
            </a:p>
            <a:p>
              <a:pPr algn="ctr"/>
              <a:r>
                <a:rPr lang="ru-RU" altLang="ru-RU" sz="1400">
                  <a:latin typeface="Arial" pitchFamily="34" charset="0"/>
                </a:rPr>
                <a:t>Наблюдение</a:t>
              </a:r>
            </a:p>
            <a:p>
              <a:pPr algn="ctr"/>
              <a:endParaRPr lang="ru-RU" altLang="ru-RU" sz="1400">
                <a:latin typeface="Arial" pitchFamily="34" charset="0"/>
              </a:endParaRPr>
            </a:p>
          </p:txBody>
        </p:sp>
        <p:sp>
          <p:nvSpPr>
            <p:cNvPr id="20" name="AutoShape 29"/>
            <p:cNvSpPr>
              <a:spLocks noChangeArrowheads="1"/>
            </p:cNvSpPr>
            <p:nvPr/>
          </p:nvSpPr>
          <p:spPr bwMode="auto">
            <a:xfrm>
              <a:off x="158" y="3385"/>
              <a:ext cx="849" cy="453"/>
            </a:xfrm>
            <a:prstGeom prst="foldedCorner">
              <a:avLst>
                <a:gd name="adj" fmla="val 29444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latin typeface="Arial" pitchFamily="34" charset="0"/>
              </a:endParaRPr>
            </a:p>
            <a:p>
              <a:pPr algn="ctr"/>
              <a:r>
                <a:rPr lang="ru-RU" altLang="ru-RU" sz="1400">
                  <a:latin typeface="Arial" pitchFamily="34" charset="0"/>
                </a:rPr>
                <a:t>Игра</a:t>
              </a:r>
            </a:p>
            <a:p>
              <a:pPr algn="ctr"/>
              <a:endParaRPr lang="ru-RU" altLang="ru-RU" sz="1400">
                <a:latin typeface="Arial" pitchFamily="34" charset="0"/>
              </a:endParaRPr>
            </a:p>
          </p:txBody>
        </p: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>
              <a:off x="1746" y="170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>
              <a:off x="3969" y="170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>
              <a:off x="2925" y="170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1701" y="2387"/>
              <a:ext cx="45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H="1">
              <a:off x="3696" y="2387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>
              <a:off x="930" y="1979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>
              <a:off x="2245" y="193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7"/>
            <p:cNvSpPr>
              <a:spLocks noChangeShapeType="1"/>
            </p:cNvSpPr>
            <p:nvPr/>
          </p:nvSpPr>
          <p:spPr bwMode="auto">
            <a:xfrm>
              <a:off x="3243" y="1933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8"/>
            <p:cNvSpPr>
              <a:spLocks noChangeShapeType="1"/>
            </p:cNvSpPr>
            <p:nvPr/>
          </p:nvSpPr>
          <p:spPr bwMode="auto">
            <a:xfrm>
              <a:off x="4604" y="1979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9"/>
            <p:cNvSpPr>
              <a:spLocks noChangeShapeType="1"/>
            </p:cNvSpPr>
            <p:nvPr/>
          </p:nvSpPr>
          <p:spPr bwMode="auto">
            <a:xfrm flipH="1">
              <a:off x="1701" y="2976"/>
              <a:ext cx="40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0"/>
            <p:cNvSpPr>
              <a:spLocks noChangeShapeType="1"/>
            </p:cNvSpPr>
            <p:nvPr/>
          </p:nvSpPr>
          <p:spPr bwMode="auto">
            <a:xfrm>
              <a:off x="2517" y="311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3152" y="311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3742" y="3022"/>
              <a:ext cx="45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 flipH="1">
              <a:off x="839" y="2886"/>
              <a:ext cx="122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>
              <a:off x="3742" y="2886"/>
              <a:ext cx="1361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7524750" y="2369712"/>
            <a:ext cx="1619250" cy="1871663"/>
          </a:xfrm>
          <a:prstGeom prst="hexagon">
            <a:avLst>
              <a:gd name="adj" fmla="val 25000"/>
              <a:gd name="vf" fmla="val 115470"/>
            </a:avLst>
          </a:prstGeom>
          <a:gradFill rotWithShape="1">
            <a:gsLst>
              <a:gs pos="0">
                <a:srgbClr val="CCCC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dirty="0">
                <a:latin typeface="Tahoma" pitchFamily="34" charset="0"/>
              </a:rPr>
              <a:t>Подход</a:t>
            </a:r>
          </a:p>
          <a:p>
            <a:pPr algn="ctr"/>
            <a:r>
              <a:rPr lang="ru-RU" altLang="ru-RU" sz="1400" dirty="0">
                <a:latin typeface="Tahoma" pitchFamily="34" charset="0"/>
              </a:rPr>
              <a:t>-</a:t>
            </a:r>
            <a:r>
              <a:rPr lang="ru-RU" altLang="ru-RU" sz="1400" dirty="0" err="1">
                <a:latin typeface="Tahoma" pitchFamily="34" charset="0"/>
              </a:rPr>
              <a:t>культуро</a:t>
            </a:r>
            <a:r>
              <a:rPr lang="ru-RU" altLang="ru-RU" sz="1400" dirty="0">
                <a:latin typeface="Tahoma" pitchFamily="34" charset="0"/>
              </a:rPr>
              <a:t>-</a:t>
            </a:r>
          </a:p>
          <a:p>
            <a:pPr algn="ctr"/>
            <a:r>
              <a:rPr lang="ru-RU" altLang="ru-RU" sz="1400" dirty="0">
                <a:latin typeface="Tahoma" pitchFamily="34" charset="0"/>
              </a:rPr>
              <a:t>логический;</a:t>
            </a:r>
          </a:p>
          <a:p>
            <a:pPr algn="ctr">
              <a:buFontTx/>
              <a:buChar char="-"/>
            </a:pPr>
            <a:r>
              <a:rPr lang="ru-RU" altLang="ru-RU" sz="1400" dirty="0" err="1">
                <a:latin typeface="Tahoma" pitchFamily="34" charset="0"/>
              </a:rPr>
              <a:t>деятельностный</a:t>
            </a:r>
            <a:endParaRPr lang="ru-RU" altLang="ru-RU" sz="1400" dirty="0">
              <a:latin typeface="Tahoma" pitchFamily="34" charset="0"/>
            </a:endParaRPr>
          </a:p>
          <a:p>
            <a:pPr algn="ctr">
              <a:buFontTx/>
              <a:buChar char="-"/>
            </a:pPr>
            <a:r>
              <a:rPr lang="ru-RU" altLang="ru-RU" sz="1400" dirty="0">
                <a:latin typeface="Tahoma" pitchFamily="34" charset="0"/>
              </a:rPr>
              <a:t>личностный</a:t>
            </a:r>
          </a:p>
        </p:txBody>
      </p:sp>
    </p:spTree>
    <p:extLst>
      <p:ext uri="{BB962C8B-B14F-4D97-AF65-F5344CB8AC3E}">
        <p14:creationId xmlns:p14="http://schemas.microsoft.com/office/powerpoint/2010/main" val="4422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1168</Words>
  <Application>Microsoft Office PowerPoint</Application>
  <PresentationFormat>Экран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Научно-методическое сопровождение введения ФГОС ДО  Глевицкая Вера Сергеевна, кандидат психологических наук, ОГБОУ ДПО  «Курский институт развития образования» г. Курск</vt:lpstr>
      <vt:lpstr>ФГОС ДО устанавливает ТРЕБОВАНИЯ:</vt:lpstr>
      <vt:lpstr>ЦЕЛИ ФГОС ДО</vt:lpstr>
      <vt:lpstr>Презентация PowerPoint</vt:lpstr>
      <vt:lpstr>Презентация PowerPoint</vt:lpstr>
      <vt:lpstr>Задачи методических служб: </vt:lpstr>
      <vt:lpstr>Презентация PowerPoint</vt:lpstr>
      <vt:lpstr>ТРЕБОВАНИЯ К УСЛОВИЯМ РЕАЛИЗАЦИИ ПРОГРАММЫ</vt:lpstr>
      <vt:lpstr>Презентация PowerPoint</vt:lpstr>
      <vt:lpstr>Методическое сопровождение</vt:lpstr>
      <vt:lpstr>Методическое сопровождение разработки и реализации ООП</vt:lpstr>
      <vt:lpstr>Методическое сопровождение разработки и реализации ООП</vt:lpstr>
      <vt:lpstr>Новые формы методической работы на основе ИКТ</vt:lpstr>
      <vt:lpstr>Направления методического обеспечения введения ФГОС ДО на муниципальном уровне </vt:lpstr>
      <vt:lpstr>Презентация PowerPoint</vt:lpstr>
      <vt:lpstr>Презентация PowerPoint</vt:lpstr>
      <vt:lpstr>ОБЕСПЕЧЕНИЕ ВВЕДЕНИЯ ФГОС ДО</vt:lpstr>
      <vt:lpstr>ОБЕСПЕЧЕНИЕ ВВЕДЕНИЯ ФГОС ДО</vt:lpstr>
      <vt:lpstr>ОБЕСПЕЧЕНИЕ ВВЕДЕНИЯ ФГОС ДО</vt:lpstr>
      <vt:lpstr>ОБЕСПЕЧЕНИЕ ВВЕДЕНИЯ ФГОС ДО</vt:lpstr>
      <vt:lpstr>ОБЕСПЕЧЕНИЕ ВВЕДЕНИЯ ФГОС ДО</vt:lpstr>
      <vt:lpstr>ОБЕСПЕЧЕНИЕ ВВЕДЕНИЯ ФГОС ДО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Wera</dc:creator>
  <cp:lastModifiedBy>КИНПО</cp:lastModifiedBy>
  <cp:revision>48</cp:revision>
  <cp:lastPrinted>2014-10-15T13:24:09Z</cp:lastPrinted>
  <dcterms:created xsi:type="dcterms:W3CDTF">2013-11-20T17:15:00Z</dcterms:created>
  <dcterms:modified xsi:type="dcterms:W3CDTF">2014-10-16T07:43:27Z</dcterms:modified>
</cp:coreProperties>
</file>